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rygada 1918 Semi Bold"/>
      <p:regular r:id="rId17"/>
    </p:embeddedFont>
    <p:embeddedFont>
      <p:font typeface="Brygada 1918 Semi Bold"/>
      <p:regular r:id="rId18"/>
    </p:embeddedFont>
    <p:embeddedFont>
      <p:font typeface="Brygada 1918 Semi Bold"/>
      <p:regular r:id="rId19"/>
    </p:embeddedFont>
    <p:embeddedFont>
      <p:font typeface="Brygada 1918 Semi Bold"/>
      <p:regular r:id="rId20"/>
    </p:embeddedFont>
    <p:embeddedFont>
      <p:font typeface="Brygada 1918"/>
      <p:regular r:id="rId21"/>
    </p:embeddedFont>
    <p:embeddedFont>
      <p:font typeface="Brygada 1918"/>
      <p:regular r:id="rId22"/>
    </p:embeddedFont>
    <p:embeddedFont>
      <p:font typeface="Brygada 1918"/>
      <p:regular r:id="rId23"/>
    </p:embeddedFont>
    <p:embeddedFont>
      <p:font typeface="Brygada 1918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3-1.png>
</file>

<file path=ppt/media/image-3-2.png>
</file>

<file path=ppt/media/image-3-3.svg>
</file>

<file path=ppt/media/image-4-1.png>
</file>

<file path=ppt/media/image-7-1.png>
</file>

<file path=ppt/media/image-7-2.png>
</file>

<file path=ppt/media/image-7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Uncovering insights from 3,900 purchases to guide strategic business decisions through data-driven analysis of spending patterns, customer segments, and product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217414" y="627817"/>
            <a:ext cx="2713077" cy="307181"/>
          </a:xfrm>
          <a:prstGeom prst="roundRect">
            <a:avLst>
              <a:gd name="adj" fmla="val 69047"/>
            </a:avLst>
          </a:prstGeom>
          <a:solidFill>
            <a:srgbClr val="EAEDDE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323380" y="710684"/>
            <a:ext cx="141327" cy="1413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35311" y="680799"/>
            <a:ext cx="2289215" cy="201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1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STRATEGIC RECOMMENDATIONS</a:t>
            </a:r>
            <a:endParaRPr lang="en-US" sz="1100" dirty="0"/>
          </a:p>
        </p:txBody>
      </p:sp>
      <p:sp>
        <p:nvSpPr>
          <p:cNvPr id="5" name="Text 2"/>
          <p:cNvSpPr/>
          <p:nvPr/>
        </p:nvSpPr>
        <p:spPr>
          <a:xfrm>
            <a:off x="1217414" y="990005"/>
            <a:ext cx="4784765" cy="552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Action Plan for Growth</a:t>
            </a:r>
            <a:endParaRPr lang="en-US" sz="3450" dirty="0"/>
          </a:p>
        </p:txBody>
      </p:sp>
      <p:sp>
        <p:nvSpPr>
          <p:cNvPr id="6" name="Shape 3"/>
          <p:cNvSpPr/>
          <p:nvPr/>
        </p:nvSpPr>
        <p:spPr>
          <a:xfrm>
            <a:off x="1217414" y="1748790"/>
            <a:ext cx="12195572" cy="1060490"/>
          </a:xfrm>
          <a:prstGeom prst="roundRect">
            <a:avLst>
              <a:gd name="adj" fmla="val 25000"/>
            </a:avLst>
          </a:prstGeom>
          <a:solidFill>
            <a:srgbClr val="F6EBD4"/>
          </a:solidFill>
          <a:ln w="22860">
            <a:solidFill>
              <a:srgbClr val="626C3B"/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240274" y="1771650"/>
            <a:ext cx="706993" cy="1014770"/>
          </a:xfrm>
          <a:prstGeom prst="roundRect">
            <a:avLst>
              <a:gd name="adj" fmla="val 33620"/>
            </a:avLst>
          </a:prstGeom>
          <a:solidFill>
            <a:srgbClr val="626C3B"/>
          </a:solidFill>
          <a:ln/>
        </p:spPr>
      </p:sp>
      <p:sp>
        <p:nvSpPr>
          <p:cNvPr id="8" name="Text 5"/>
          <p:cNvSpPr/>
          <p:nvPr/>
        </p:nvSpPr>
        <p:spPr>
          <a:xfrm>
            <a:off x="1457444" y="2113359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1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084903" y="1948339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Boost Subscriptions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2084903" y="2307193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Promote exclusive benefits to convert the 73% non-subscribers, especially among repeat buyers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1217414" y="2946916"/>
            <a:ext cx="12195572" cy="1060490"/>
          </a:xfrm>
          <a:prstGeom prst="roundRect">
            <a:avLst>
              <a:gd name="adj" fmla="val 25000"/>
            </a:avLst>
          </a:prstGeom>
          <a:solidFill>
            <a:srgbClr val="F6EBD4"/>
          </a:solidFill>
          <a:ln w="22860">
            <a:solidFill>
              <a:srgbClr val="83792E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1240274" y="2969776"/>
            <a:ext cx="706993" cy="1014770"/>
          </a:xfrm>
          <a:prstGeom prst="roundRect">
            <a:avLst>
              <a:gd name="adj" fmla="val 33620"/>
            </a:avLst>
          </a:prstGeom>
          <a:solidFill>
            <a:srgbClr val="83792E"/>
          </a:solidFill>
          <a:ln/>
        </p:spPr>
      </p:sp>
      <p:sp>
        <p:nvSpPr>
          <p:cNvPr id="13" name="Text 10"/>
          <p:cNvSpPr/>
          <p:nvPr/>
        </p:nvSpPr>
        <p:spPr>
          <a:xfrm>
            <a:off x="1457444" y="3311485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2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084903" y="3146465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Loyalty Programs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2084903" y="3505319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Reward repeat buyers to accelerate movement from Returning to Loyal segment</a:t>
            </a:r>
            <a:endParaRPr lang="en-US" sz="1350" dirty="0"/>
          </a:p>
        </p:txBody>
      </p:sp>
      <p:sp>
        <p:nvSpPr>
          <p:cNvPr id="16" name="Shape 13"/>
          <p:cNvSpPr/>
          <p:nvPr/>
        </p:nvSpPr>
        <p:spPr>
          <a:xfrm>
            <a:off x="1217414" y="4145042"/>
            <a:ext cx="12195572" cy="1060490"/>
          </a:xfrm>
          <a:prstGeom prst="roundRect">
            <a:avLst>
              <a:gd name="adj" fmla="val 25000"/>
            </a:avLst>
          </a:prstGeom>
          <a:solidFill>
            <a:srgbClr val="F6EBD4"/>
          </a:solidFill>
          <a:ln w="22860">
            <a:solidFill>
              <a:srgbClr val="E8AF3B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1240274" y="4167902"/>
            <a:ext cx="706993" cy="1014770"/>
          </a:xfrm>
          <a:prstGeom prst="roundRect">
            <a:avLst>
              <a:gd name="adj" fmla="val 33620"/>
            </a:avLst>
          </a:prstGeom>
          <a:solidFill>
            <a:srgbClr val="E8AF3B"/>
          </a:solidFill>
          <a:ln/>
        </p:spPr>
      </p:sp>
      <p:sp>
        <p:nvSpPr>
          <p:cNvPr id="18" name="Text 15"/>
          <p:cNvSpPr/>
          <p:nvPr/>
        </p:nvSpPr>
        <p:spPr>
          <a:xfrm>
            <a:off x="1457444" y="4509611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3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084903" y="4344591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Optimize Discounts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2084903" y="4703445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Balance promotional offers with margin control—target smart discount users strategically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1217414" y="5343168"/>
            <a:ext cx="12195572" cy="1060490"/>
          </a:xfrm>
          <a:prstGeom prst="roundRect">
            <a:avLst>
              <a:gd name="adj" fmla="val 25000"/>
            </a:avLst>
          </a:prstGeom>
          <a:solidFill>
            <a:srgbClr val="F6EBD4"/>
          </a:solidFill>
          <a:ln w="22860">
            <a:solidFill>
              <a:srgbClr val="CC914D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1240274" y="5366028"/>
            <a:ext cx="706993" cy="1014770"/>
          </a:xfrm>
          <a:prstGeom prst="roundRect">
            <a:avLst>
              <a:gd name="adj" fmla="val 33620"/>
            </a:avLst>
          </a:prstGeom>
          <a:solidFill>
            <a:srgbClr val="CC914D"/>
          </a:solidFill>
          <a:ln/>
        </p:spPr>
      </p:sp>
      <p:sp>
        <p:nvSpPr>
          <p:cNvPr id="23" name="Text 20"/>
          <p:cNvSpPr/>
          <p:nvPr/>
        </p:nvSpPr>
        <p:spPr>
          <a:xfrm>
            <a:off x="1457444" y="5707737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4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084903" y="5542717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Product Positioning</a:t>
            </a:r>
            <a:endParaRPr lang="en-US" sz="1700" dirty="0"/>
          </a:p>
        </p:txBody>
      </p:sp>
      <p:sp>
        <p:nvSpPr>
          <p:cNvPr id="25" name="Text 22"/>
          <p:cNvSpPr/>
          <p:nvPr/>
        </p:nvSpPr>
        <p:spPr>
          <a:xfrm>
            <a:off x="2084903" y="5901571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Highlight top-rated items (Gloves, Sandals, Boots) in marketing campaigns</a:t>
            </a:r>
            <a:endParaRPr lang="en-US" sz="1350" dirty="0"/>
          </a:p>
        </p:txBody>
      </p:sp>
      <p:sp>
        <p:nvSpPr>
          <p:cNvPr id="26" name="Shape 23"/>
          <p:cNvSpPr/>
          <p:nvPr/>
        </p:nvSpPr>
        <p:spPr>
          <a:xfrm>
            <a:off x="1217414" y="6541294"/>
            <a:ext cx="12195572" cy="1060490"/>
          </a:xfrm>
          <a:prstGeom prst="roundRect">
            <a:avLst>
              <a:gd name="adj" fmla="val 25000"/>
            </a:avLst>
          </a:prstGeom>
          <a:solidFill>
            <a:srgbClr val="F6EBD4"/>
          </a:solidFill>
          <a:ln w="22860">
            <a:solidFill>
              <a:srgbClr val="626C3B"/>
            </a:solidFill>
            <a:prstDash val="solid"/>
          </a:ln>
        </p:spPr>
      </p:sp>
      <p:sp>
        <p:nvSpPr>
          <p:cNvPr id="27" name="Shape 24"/>
          <p:cNvSpPr/>
          <p:nvPr/>
        </p:nvSpPr>
        <p:spPr>
          <a:xfrm>
            <a:off x="1240274" y="6564154"/>
            <a:ext cx="706993" cy="1014770"/>
          </a:xfrm>
          <a:prstGeom prst="roundRect">
            <a:avLst>
              <a:gd name="adj" fmla="val 33620"/>
            </a:avLst>
          </a:prstGeom>
          <a:solidFill>
            <a:srgbClr val="626C3B"/>
          </a:solidFill>
          <a:ln/>
        </p:spPr>
      </p:sp>
      <p:sp>
        <p:nvSpPr>
          <p:cNvPr id="28" name="Text 25"/>
          <p:cNvSpPr/>
          <p:nvPr/>
        </p:nvSpPr>
        <p:spPr>
          <a:xfrm>
            <a:off x="1457444" y="6905863"/>
            <a:ext cx="265033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5</a:t>
            </a:r>
            <a:endParaRPr lang="en-US" sz="2050" dirty="0"/>
          </a:p>
        </p:txBody>
      </p:sp>
      <p:sp>
        <p:nvSpPr>
          <p:cNvPr id="29" name="Text 26"/>
          <p:cNvSpPr/>
          <p:nvPr/>
        </p:nvSpPr>
        <p:spPr>
          <a:xfrm>
            <a:off x="2084903" y="6740843"/>
            <a:ext cx="220932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Targeted Marketing</a:t>
            </a:r>
            <a:endParaRPr lang="en-US" sz="1700" dirty="0"/>
          </a:p>
        </p:txBody>
      </p:sp>
      <p:sp>
        <p:nvSpPr>
          <p:cNvPr id="30" name="Text 27"/>
          <p:cNvSpPr/>
          <p:nvPr/>
        </p:nvSpPr>
        <p:spPr>
          <a:xfrm>
            <a:off x="2084903" y="7099697"/>
            <a:ext cx="11128534" cy="2515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Focus on Young Adults and express-shipping users for maximum revenue impact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1297781"/>
            <a:ext cx="2360652" cy="426244"/>
          </a:xfrm>
          <a:prstGeom prst="roundRect">
            <a:avLst>
              <a:gd name="adj" fmla="val 63859"/>
            </a:avLst>
          </a:prstGeom>
          <a:solidFill>
            <a:srgbClr val="EAEDDE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16278" y="1420178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88455" y="1365766"/>
            <a:ext cx="181629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DATASET OVERVIEW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280190" y="1814751"/>
            <a:ext cx="57577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Foundation: Our Data</a:t>
            </a:r>
            <a:endParaRPr lang="en-US" sz="4450" dirty="0"/>
          </a:p>
        </p:txBody>
      </p:sp>
      <p:sp>
        <p:nvSpPr>
          <p:cNvPr id="7" name="Text 3"/>
          <p:cNvSpPr/>
          <p:nvPr/>
        </p:nvSpPr>
        <p:spPr>
          <a:xfrm>
            <a:off x="6280190" y="297703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3,900</a:t>
            </a:r>
            <a:endParaRPr lang="en-US" sz="5850" dirty="0"/>
          </a:p>
        </p:txBody>
      </p:sp>
      <p:sp>
        <p:nvSpPr>
          <p:cNvPr id="8" name="Text 4"/>
          <p:cNvSpPr/>
          <p:nvPr/>
        </p:nvSpPr>
        <p:spPr>
          <a:xfrm>
            <a:off x="6280190" y="400883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280190" y="4499253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Comprehensive transaction records analyzed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8893493" y="297703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18</a:t>
            </a:r>
            <a:endParaRPr lang="en-US" sz="5850" dirty="0"/>
          </a:p>
        </p:txBody>
      </p:sp>
      <p:sp>
        <p:nvSpPr>
          <p:cNvPr id="11" name="Text 7"/>
          <p:cNvSpPr/>
          <p:nvPr/>
        </p:nvSpPr>
        <p:spPr>
          <a:xfrm>
            <a:off x="8893493" y="400883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 Features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8893493" y="4499253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Demographics, purchases, and behavior metrics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11506795" y="2977039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50</a:t>
            </a:r>
            <a:endParaRPr lang="en-US" sz="5850" dirty="0"/>
          </a:p>
        </p:txBody>
      </p:sp>
      <p:sp>
        <p:nvSpPr>
          <p:cNvPr id="14" name="Text 10"/>
          <p:cNvSpPr/>
          <p:nvPr/>
        </p:nvSpPr>
        <p:spPr>
          <a:xfrm>
            <a:off x="11506795" y="4008834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11506795" y="4499253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Geographic diversity across customer base</a:t>
            </a:r>
            <a:endParaRPr lang="en-US" sz="1750" dirty="0"/>
          </a:p>
        </p:txBody>
      </p:sp>
      <p:sp>
        <p:nvSpPr>
          <p:cNvPr id="16" name="Text 12"/>
          <p:cNvSpPr/>
          <p:nvPr/>
        </p:nvSpPr>
        <p:spPr>
          <a:xfrm>
            <a:off x="6280190" y="584311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Key dimensions include customer demographics, purchase details across 4 product categories, and shopping behavior patterns including discounts, reviews, and shipping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5316" y="989767"/>
            <a:ext cx="1841540" cy="326827"/>
          </a:xfrm>
          <a:prstGeom prst="roundRect">
            <a:avLst>
              <a:gd name="adj" fmla="val 65606"/>
            </a:avLst>
          </a:prstGeom>
          <a:noFill/>
          <a:ln w="7620">
            <a:solidFill>
              <a:srgbClr val="626C3B"/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0093" y="1081683"/>
            <a:ext cx="142875" cy="1428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54405" y="1050965"/>
            <a:ext cx="1397675" cy="204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00" dirty="0">
                <a:solidFill>
                  <a:srgbClr val="626C3B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DATA PREPARATION</a:t>
            </a:r>
            <a:endParaRPr lang="en-US" sz="1100" dirty="0"/>
          </a:p>
        </p:txBody>
      </p:sp>
      <p:sp>
        <p:nvSpPr>
          <p:cNvPr id="6" name="Text 2"/>
          <p:cNvSpPr/>
          <p:nvPr/>
        </p:nvSpPr>
        <p:spPr>
          <a:xfrm>
            <a:off x="625316" y="1372791"/>
            <a:ext cx="5181124" cy="558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Python Analysis Pipeline</a:t>
            </a:r>
            <a:endParaRPr lang="en-US" sz="3500" dirty="0"/>
          </a:p>
        </p:txBody>
      </p:sp>
      <p:sp>
        <p:nvSpPr>
          <p:cNvPr id="7" name="Text 3"/>
          <p:cNvSpPr/>
          <p:nvPr/>
        </p:nvSpPr>
        <p:spPr>
          <a:xfrm>
            <a:off x="625316" y="2142292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01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625316" y="2423041"/>
            <a:ext cx="7893368" cy="22860"/>
          </a:xfrm>
          <a:prstGeom prst="rect">
            <a:avLst/>
          </a:prstGeom>
          <a:solidFill>
            <a:srgbClr val="626C3B"/>
          </a:solidFill>
          <a:ln/>
        </p:spPr>
      </p:sp>
      <p:sp>
        <p:nvSpPr>
          <p:cNvPr id="9" name="Text 5"/>
          <p:cNvSpPr/>
          <p:nvPr/>
        </p:nvSpPr>
        <p:spPr>
          <a:xfrm>
            <a:off x="625316" y="2558058"/>
            <a:ext cx="2921437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 Loading &amp; Exploration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625316" y="2921675"/>
            <a:ext cx="7893368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Imported dataset with pandas, examined structure and summary statistics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625316" y="3451860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2" name="Shape 8"/>
          <p:cNvSpPr/>
          <p:nvPr/>
        </p:nvSpPr>
        <p:spPr>
          <a:xfrm>
            <a:off x="625316" y="3732609"/>
            <a:ext cx="7893368" cy="22860"/>
          </a:xfrm>
          <a:prstGeom prst="rect">
            <a:avLst/>
          </a:prstGeom>
          <a:solidFill>
            <a:srgbClr val="83792E"/>
          </a:solidFill>
          <a:ln/>
        </p:spPr>
      </p:sp>
      <p:sp>
        <p:nvSpPr>
          <p:cNvPr id="13" name="Text 9"/>
          <p:cNvSpPr/>
          <p:nvPr/>
        </p:nvSpPr>
        <p:spPr>
          <a:xfrm>
            <a:off x="625316" y="3867626"/>
            <a:ext cx="2933938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Cleaning &amp; Standardization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625316" y="4231243"/>
            <a:ext cx="7893368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Handled 37 missing review ratings using median imputation, standardized column names</a:t>
            </a:r>
            <a:endParaRPr lang="en-US" sz="1400" dirty="0"/>
          </a:p>
        </p:txBody>
      </p:sp>
      <p:sp>
        <p:nvSpPr>
          <p:cNvPr id="15" name="Text 11"/>
          <p:cNvSpPr/>
          <p:nvPr/>
        </p:nvSpPr>
        <p:spPr>
          <a:xfrm>
            <a:off x="625316" y="4761428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6" name="Shape 12"/>
          <p:cNvSpPr/>
          <p:nvPr/>
        </p:nvSpPr>
        <p:spPr>
          <a:xfrm>
            <a:off x="625316" y="5042178"/>
            <a:ext cx="7893368" cy="22860"/>
          </a:xfrm>
          <a:prstGeom prst="rect">
            <a:avLst/>
          </a:prstGeom>
          <a:solidFill>
            <a:srgbClr val="E8AF3B"/>
          </a:solidFill>
          <a:ln/>
        </p:spPr>
      </p:sp>
      <p:sp>
        <p:nvSpPr>
          <p:cNvPr id="17" name="Text 13"/>
          <p:cNvSpPr/>
          <p:nvPr/>
        </p:nvSpPr>
        <p:spPr>
          <a:xfrm>
            <a:off x="625316" y="5177195"/>
            <a:ext cx="2233493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Feature Engineering</a:t>
            </a:r>
            <a:endParaRPr lang="en-US" sz="1750" dirty="0"/>
          </a:p>
        </p:txBody>
      </p:sp>
      <p:sp>
        <p:nvSpPr>
          <p:cNvPr id="18" name="Text 14"/>
          <p:cNvSpPr/>
          <p:nvPr/>
        </p:nvSpPr>
        <p:spPr>
          <a:xfrm>
            <a:off x="625316" y="5540812"/>
            <a:ext cx="7893368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Created age groups and purchase frequency metrics for deeper insights</a:t>
            </a:r>
            <a:endParaRPr lang="en-US" sz="1400" dirty="0"/>
          </a:p>
        </p:txBody>
      </p:sp>
      <p:sp>
        <p:nvSpPr>
          <p:cNvPr id="19" name="Text 15"/>
          <p:cNvSpPr/>
          <p:nvPr/>
        </p:nvSpPr>
        <p:spPr>
          <a:xfrm>
            <a:off x="625316" y="6070997"/>
            <a:ext cx="178594" cy="223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 Light" pitchFamily="34" charset="0"/>
                <a:ea typeface="Brygada 1918 Light" pitchFamily="34" charset="-122"/>
                <a:cs typeface="Brygada 1918 Light" pitchFamily="34" charset="-120"/>
              </a:rPr>
              <a:t>04</a:t>
            </a:r>
            <a:endParaRPr lang="en-US" sz="1400" dirty="0"/>
          </a:p>
        </p:txBody>
      </p:sp>
      <p:sp>
        <p:nvSpPr>
          <p:cNvPr id="20" name="Shape 16"/>
          <p:cNvSpPr/>
          <p:nvPr/>
        </p:nvSpPr>
        <p:spPr>
          <a:xfrm>
            <a:off x="625316" y="6351746"/>
            <a:ext cx="7893368" cy="22860"/>
          </a:xfrm>
          <a:prstGeom prst="rect">
            <a:avLst/>
          </a:prstGeom>
          <a:solidFill>
            <a:srgbClr val="CC914D"/>
          </a:solidFill>
          <a:ln/>
        </p:spPr>
      </p:sp>
      <p:sp>
        <p:nvSpPr>
          <p:cNvPr id="21" name="Text 17"/>
          <p:cNvSpPr/>
          <p:nvPr/>
        </p:nvSpPr>
        <p:spPr>
          <a:xfrm>
            <a:off x="625316" y="6486763"/>
            <a:ext cx="2235875" cy="279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Database Integration</a:t>
            </a:r>
            <a:endParaRPr lang="en-US" sz="1750" dirty="0"/>
          </a:p>
        </p:txBody>
      </p:sp>
      <p:sp>
        <p:nvSpPr>
          <p:cNvPr id="22" name="Text 18"/>
          <p:cNvSpPr/>
          <p:nvPr/>
        </p:nvSpPr>
        <p:spPr>
          <a:xfrm>
            <a:off x="625316" y="6850380"/>
            <a:ext cx="7893368" cy="255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Connected to PostgreSQL for advanced SQL analysis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9406"/>
            <a:ext cx="7480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Revenue Insights by Gender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438173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4057174" y="673191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D311B"/>
          </a:solidFill>
          <a:ln/>
        </p:spPr>
      </p:sp>
      <p:sp>
        <p:nvSpPr>
          <p:cNvPr id="5" name="Text 2"/>
          <p:cNvSpPr/>
          <p:nvPr/>
        </p:nvSpPr>
        <p:spPr>
          <a:xfrm>
            <a:off x="4344948" y="6731913"/>
            <a:ext cx="514707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5012055" y="6731913"/>
            <a:ext cx="226814" cy="226814"/>
          </a:xfrm>
          <a:prstGeom prst="roundRect">
            <a:avLst>
              <a:gd name="adj" fmla="val 8063"/>
            </a:avLst>
          </a:prstGeom>
          <a:solidFill>
            <a:srgbClr val="859350"/>
          </a:solidFill>
          <a:ln/>
        </p:spPr>
      </p:sp>
      <p:sp>
        <p:nvSpPr>
          <p:cNvPr id="7" name="Text 4"/>
          <p:cNvSpPr/>
          <p:nvPr/>
        </p:nvSpPr>
        <p:spPr>
          <a:xfrm>
            <a:off x="5299829" y="6731913"/>
            <a:ext cx="76402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38943" y="2235160"/>
            <a:ext cx="4205168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Male Customers Drive Revenue</a:t>
            </a:r>
            <a:endParaRPr lang="en-US" sz="3550" dirty="0"/>
          </a:p>
        </p:txBody>
      </p:sp>
      <p:sp>
        <p:nvSpPr>
          <p:cNvPr id="9" name="Text 6"/>
          <p:cNvSpPr/>
          <p:nvPr/>
        </p:nvSpPr>
        <p:spPr>
          <a:xfrm>
            <a:off x="9638943" y="3595926"/>
            <a:ext cx="420516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Male customers generated $157,890 in total revenue compared to $75,191 from female customers—representing 68% of total revenue despite being 68% of the customer base.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38943" y="5614511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This alignment suggests consistent spending patterns across genders, with opportunities to increase female customer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630"/>
            <a:ext cx="79926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Product Performance Leaders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8513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Top-Rated Products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8922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Customer satisfaction drives repeat purchases. Our highest-rated items show consistent quality across categories: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4623673"/>
            <a:ext cx="3441978" cy="283488"/>
          </a:xfrm>
          <a:prstGeom prst="roundRect">
            <a:avLst>
              <a:gd name="adj" fmla="val 120020"/>
            </a:avLst>
          </a:prstGeom>
          <a:solidFill>
            <a:srgbClr val="F6EBD4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93790" y="4623673"/>
            <a:ext cx="2650212" cy="283488"/>
          </a:xfrm>
          <a:prstGeom prst="roundRect">
            <a:avLst>
              <a:gd name="adj" fmla="val 120020"/>
            </a:avLst>
          </a:prstGeom>
          <a:solidFill>
            <a:srgbClr val="626C3B"/>
          </a:solidFill>
          <a:ln/>
        </p:spPr>
      </p:sp>
      <p:sp>
        <p:nvSpPr>
          <p:cNvPr id="7" name="Text 5"/>
          <p:cNvSpPr/>
          <p:nvPr/>
        </p:nvSpPr>
        <p:spPr>
          <a:xfrm>
            <a:off x="4405789" y="4623673"/>
            <a:ext cx="54661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77%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93790" y="5190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Gloves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93790" y="568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3.86 average rating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35893" y="4623673"/>
            <a:ext cx="3441978" cy="283488"/>
          </a:xfrm>
          <a:prstGeom prst="roundRect">
            <a:avLst>
              <a:gd name="adj" fmla="val 120020"/>
            </a:avLst>
          </a:prstGeom>
          <a:solidFill>
            <a:srgbClr val="F6EBD4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235893" y="4623673"/>
            <a:ext cx="2650212" cy="283488"/>
          </a:xfrm>
          <a:prstGeom prst="roundRect">
            <a:avLst>
              <a:gd name="adj" fmla="val 120020"/>
            </a:avLst>
          </a:prstGeom>
          <a:solidFill>
            <a:srgbClr val="83792E"/>
          </a:solidFill>
          <a:ln/>
        </p:spPr>
      </p:sp>
      <p:sp>
        <p:nvSpPr>
          <p:cNvPr id="12" name="Text 10"/>
          <p:cNvSpPr/>
          <p:nvPr/>
        </p:nvSpPr>
        <p:spPr>
          <a:xfrm>
            <a:off x="8847892" y="4623673"/>
            <a:ext cx="54661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77%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235893" y="5190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Sandals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235893" y="568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3.84 average rating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77995" y="4623673"/>
            <a:ext cx="3417808" cy="283488"/>
          </a:xfrm>
          <a:prstGeom prst="roundRect">
            <a:avLst>
              <a:gd name="adj" fmla="val 120020"/>
            </a:avLst>
          </a:prstGeom>
          <a:solidFill>
            <a:srgbClr val="F6EBD4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9677995" y="4623673"/>
            <a:ext cx="2597468" cy="283488"/>
          </a:xfrm>
          <a:prstGeom prst="roundRect">
            <a:avLst>
              <a:gd name="adj" fmla="val 120020"/>
            </a:avLst>
          </a:prstGeom>
          <a:solidFill>
            <a:srgbClr val="E8AF3B"/>
          </a:solidFill>
          <a:ln/>
        </p:spPr>
      </p:sp>
      <p:sp>
        <p:nvSpPr>
          <p:cNvPr id="17" name="Text 15"/>
          <p:cNvSpPr/>
          <p:nvPr/>
        </p:nvSpPr>
        <p:spPr>
          <a:xfrm>
            <a:off x="13265825" y="4623673"/>
            <a:ext cx="57078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76%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9677995" y="5190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Boots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9677995" y="568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3.82 average rating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533049"/>
            <a:ext cx="1468636" cy="426244"/>
          </a:xfrm>
          <a:prstGeom prst="roundRect">
            <a:avLst>
              <a:gd name="adj" fmla="val 63859"/>
            </a:avLst>
          </a:prstGeom>
          <a:solidFill>
            <a:srgbClr val="EAEDDE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601033"/>
            <a:ext cx="119645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KEY FINDING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2050018"/>
            <a:ext cx="58387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Smart Discount Users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3212306"/>
            <a:ext cx="130428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839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5807869" y="4244102"/>
            <a:ext cx="30145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High-Value Customers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7345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Used discounts but spent above average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5257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These customers represent a valuable segment: discount-conscious yet willing to spend significantly. They used promotional offers strategically while maintaining purchase amounts above the $59.76 average.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3335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Opportunity: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Target this segment with exclusive offers to drive loyalty without sacrificing margins.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7724"/>
            <a:ext cx="89071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Customer Segmentation Analysis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00131"/>
            <a:ext cx="2411968" cy="24119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6955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Loyal Customers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18600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3,116 customers (80%)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684996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Frequent purchasers driving consistent revenue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2000131"/>
            <a:ext cx="2411968" cy="241196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695587"/>
            <a:ext cx="28880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Returning Customers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518600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701 customers (18%)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5235893" y="5684996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Growing engagement with repeat purchases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000131"/>
            <a:ext cx="2411968" cy="241196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77995" y="46955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New Customers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9677995" y="5186005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83 customers (2%)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9677995" y="5684996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Fresh acquisition opportunities for growth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93790" y="666595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Our customer base shows strong loyalty with 80% classified as loyal buyers. Focus on converting the 18% returning segment into loyal customers through targeted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6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Subscription Impact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19695"/>
            <a:ext cx="8284131" cy="3958471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430667" y="627816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D311B"/>
          </a:solidFill>
          <a:ln/>
        </p:spPr>
      </p:sp>
      <p:sp>
        <p:nvSpPr>
          <p:cNvPr id="5" name="Text 2"/>
          <p:cNvSpPr/>
          <p:nvPr/>
        </p:nvSpPr>
        <p:spPr>
          <a:xfrm>
            <a:off x="3718441" y="6278166"/>
            <a:ext cx="1141214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Customers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5012055" y="6278166"/>
            <a:ext cx="226814" cy="226814"/>
          </a:xfrm>
          <a:prstGeom prst="roundRect">
            <a:avLst>
              <a:gd name="adj" fmla="val 8063"/>
            </a:avLst>
          </a:prstGeom>
          <a:solidFill>
            <a:srgbClr val="545C32"/>
          </a:solidFill>
          <a:ln/>
        </p:spPr>
      </p:sp>
      <p:sp>
        <p:nvSpPr>
          <p:cNvPr id="7" name="Text 4"/>
          <p:cNvSpPr/>
          <p:nvPr/>
        </p:nvSpPr>
        <p:spPr>
          <a:xfrm>
            <a:off x="5299829" y="6278166"/>
            <a:ext cx="1110853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Avg Spend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638943" y="2416493"/>
            <a:ext cx="4205168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Subscription Opportunity</a:t>
            </a:r>
            <a:endParaRPr lang="en-US" sz="3550" dirty="0"/>
          </a:p>
        </p:txBody>
      </p:sp>
      <p:sp>
        <p:nvSpPr>
          <p:cNvPr id="9" name="Text 6"/>
          <p:cNvSpPr/>
          <p:nvPr/>
        </p:nvSpPr>
        <p:spPr>
          <a:xfrm>
            <a:off x="9638943" y="3777258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Only 27% of customers subscribe, yet they contribute $62,645 in revenue. Average spend is comparable between groups ($59.49 vs $59.87).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38943" y="5432941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Insight: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Among repeat buyers (5+ purchases), 958 subscribe while 2,518 don't—a massive untapped opportunity for subscription growth.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095" y="830223"/>
            <a:ext cx="5480328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Revenue Distribution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60095" y="1820704"/>
            <a:ext cx="2402681" cy="2398395"/>
          </a:xfrm>
          <a:prstGeom prst="roundRect">
            <a:avLst>
              <a:gd name="adj" fmla="val 13583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4885" y="2045494"/>
            <a:ext cx="1953101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Young Adult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84885" y="2509480"/>
            <a:ext cx="1953101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$62,143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total revenue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984885" y="3314224"/>
            <a:ext cx="1953101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Highest revenue contributor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3370659" y="1820704"/>
            <a:ext cx="2402681" cy="2398395"/>
          </a:xfrm>
          <a:prstGeom prst="roundRect">
            <a:avLst>
              <a:gd name="adj" fmla="val 13583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3595449" y="2045494"/>
            <a:ext cx="1953101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Middle-aged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3595449" y="2509480"/>
            <a:ext cx="1953101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$59,197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total revenue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3595449" y="3314224"/>
            <a:ext cx="1953101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Strong purchasing power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5981224" y="1820704"/>
            <a:ext cx="2402681" cy="2398395"/>
          </a:xfrm>
          <a:prstGeom prst="roundRect">
            <a:avLst>
              <a:gd name="adj" fmla="val 13583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06014" y="2045494"/>
            <a:ext cx="1953101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Adult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6206014" y="2509480"/>
            <a:ext cx="1953101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$55,978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total revenue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206014" y="3314224"/>
            <a:ext cx="1953101" cy="6800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Consistent spending patterns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760095" y="4426982"/>
            <a:ext cx="7623810" cy="1718310"/>
          </a:xfrm>
          <a:prstGeom prst="roundRect">
            <a:avLst>
              <a:gd name="adj" fmla="val 18958"/>
            </a:avLst>
          </a:prstGeom>
          <a:solidFill>
            <a:srgbClr val="CC914D"/>
          </a:solidFill>
          <a:ln w="7620">
            <a:solidFill>
              <a:srgbClr val="B27733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84885" y="4651772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Senior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984885" y="5115758"/>
            <a:ext cx="7174230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$55,763</a:t>
            </a:r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total revenue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984885" y="5580459"/>
            <a:ext cx="7174230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Stable customer segment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760095" y="6379131"/>
            <a:ext cx="7623810" cy="1020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7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Revenue is well-distributed across age groups, with Young Adults leading. Clothing dominates at $100K revenue, followed by Accessories ($70K), Footwear ($30K), and Outerwear ($20K).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2026-02-17T23:14:14Z</dcterms:created>
  <dcterms:modified xsi:type="dcterms:W3CDTF">2026-02-17T23:14:14Z</dcterms:modified>
</cp:coreProperties>
</file>